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embeddedFontLst>
    <p:embeddedFont>
      <p:font typeface="Source Code Pro"/>
      <p:regular r:id="rId16"/>
      <p:bold r:id="rId17"/>
    </p:embeddedFont>
    <p:embeddedFont>
      <p:font typeface="Oswald"/>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SourceCodePro-bold.fntdata"/><Relationship Id="rId16" Type="http://schemas.openxmlformats.org/officeDocument/2006/relationships/font" Target="fonts/SourceCodePro-regular.fntdata"/><Relationship Id="rId5" Type="http://schemas.openxmlformats.org/officeDocument/2006/relationships/slide" Target="slides/slide1.xml"/><Relationship Id="rId19" Type="http://schemas.openxmlformats.org/officeDocument/2006/relationships/font" Target="fonts/Oswald-bold.fntdata"/><Relationship Id="rId6" Type="http://schemas.openxmlformats.org/officeDocument/2006/relationships/slide" Target="slides/slide2.xml"/><Relationship Id="rId18" Type="http://schemas.openxmlformats.org/officeDocument/2006/relationships/font" Target="fonts/Oswald-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Chris leads us in, everyone introduces themselves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116" name="Shape 1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Justin</a:t>
            </a:r>
          </a:p>
          <a:p>
            <a:pPr lvl="0">
              <a:spcBef>
                <a:spcPts val="0"/>
              </a:spcBef>
              <a:buNone/>
            </a:pPr>
            <a:r>
              <a:t/>
            </a:r>
            <a:endParaRPr/>
          </a:p>
          <a:p>
            <a:pPr lvl="0">
              <a:spcBef>
                <a:spcPts val="0"/>
              </a:spcBef>
              <a:buNone/>
            </a:pPr>
            <a:r>
              <a:rPr lang="en"/>
              <a:t>New gameplay elements in the form of distractors and obstacles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22" name="Shape 12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Justin, everyone answers questions if they are able to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Chris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lnSpc>
                <a:spcPct val="115000"/>
              </a:lnSpc>
              <a:spcBef>
                <a:spcPts val="0"/>
              </a:spcBef>
              <a:spcAft>
                <a:spcPts val="1600"/>
              </a:spcAft>
              <a:buNone/>
            </a:pPr>
            <a:r>
              <a:rPr lang="en"/>
              <a:t>Chris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Chris</a:t>
            </a:r>
          </a:p>
          <a:p>
            <a:pPr lvl="0">
              <a:spcBef>
                <a:spcPts val="0"/>
              </a:spcBef>
              <a:buNone/>
            </a:pPr>
            <a:r>
              <a:t/>
            </a:r>
            <a:endParaRPr/>
          </a:p>
          <a:p>
            <a:pPr lvl="0">
              <a:spcBef>
                <a:spcPts val="0"/>
              </a:spcBef>
              <a:buNone/>
            </a:pPr>
            <a:r>
              <a:rPr lang="en"/>
              <a:t>Client-Server architecture with 2 clients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87" name="Shape 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Forrest and Pop</a:t>
            </a:r>
          </a:p>
          <a:p>
            <a:pPr lvl="0">
              <a:spcBef>
                <a:spcPts val="0"/>
              </a:spcBef>
              <a:buNone/>
            </a:pPr>
            <a:r>
              <a:t/>
            </a:r>
            <a:endParaRPr/>
          </a:p>
          <a:p>
            <a:pPr lvl="0" rtl="0">
              <a:spcBef>
                <a:spcPts val="0"/>
              </a:spcBef>
              <a:buNone/>
            </a:pPr>
            <a:r>
              <a:rPr lang="en"/>
              <a:t>Start with game and accounts already made</a:t>
            </a:r>
          </a:p>
          <a:p>
            <a:pPr lvl="0" rtl="0">
              <a:spcBef>
                <a:spcPts val="0"/>
              </a:spcBef>
              <a:buNone/>
            </a:pPr>
            <a:r>
              <a:t/>
            </a:r>
            <a:endParaRPr/>
          </a:p>
          <a:p>
            <a:pPr indent="-228600" lvl="0" marL="457200" rtl="0">
              <a:spcBef>
                <a:spcPts val="0"/>
              </a:spcBef>
              <a:buChar char="-"/>
            </a:pPr>
            <a:r>
              <a:rPr lang="en"/>
              <a:t>Log in</a:t>
            </a:r>
          </a:p>
          <a:p>
            <a:pPr indent="-228600" lvl="0" marL="457200" rtl="0">
              <a:spcBef>
                <a:spcPts val="0"/>
              </a:spcBef>
              <a:buChar char="-"/>
            </a:pPr>
            <a:r>
              <a:rPr lang="en"/>
              <a:t>Mention easter egg pictures from last years team</a:t>
            </a:r>
          </a:p>
          <a:p>
            <a:pPr indent="-228600" lvl="0" marL="457200" rtl="0">
              <a:spcBef>
                <a:spcPts val="0"/>
              </a:spcBef>
              <a:buChar char="-"/>
            </a:pPr>
            <a:r>
              <a:rPr lang="en"/>
              <a:t>Mention disclaimer about the art (3D environment) was not done by us (also that we will talk more about that later)</a:t>
            </a:r>
          </a:p>
          <a:p>
            <a:pPr indent="-228600" lvl="0" marL="457200" rtl="0">
              <a:spcBef>
                <a:spcPts val="0"/>
              </a:spcBef>
              <a:buChar char="-"/>
            </a:pPr>
            <a:r>
              <a:rPr lang="en"/>
              <a:t>Go to task computer, mention how we added goals to the game in an a way that can evolve easily</a:t>
            </a:r>
          </a:p>
          <a:p>
            <a:pPr indent="-228600" lvl="0" marL="457200" rtl="0">
              <a:spcBef>
                <a:spcPts val="0"/>
              </a:spcBef>
              <a:buChar char="-"/>
            </a:pPr>
            <a:r>
              <a:rPr lang="en"/>
              <a:t>Go to tut level</a:t>
            </a:r>
          </a:p>
          <a:p>
            <a:pPr indent="-228600" lvl="0" marL="457200" rtl="0">
              <a:spcBef>
                <a:spcPts val="0"/>
              </a:spcBef>
              <a:buChar char="-"/>
            </a:pPr>
            <a:r>
              <a:rPr lang="en"/>
              <a:t>As game loads, mention that story elements were not changed, therefore this needs to be expanded upon</a:t>
            </a:r>
          </a:p>
          <a:p>
            <a:pPr indent="-228600" lvl="0" marL="457200" rtl="0">
              <a:spcBef>
                <a:spcPts val="0"/>
              </a:spcBef>
              <a:buChar char="-"/>
            </a:pPr>
            <a:r>
              <a:rPr lang="en"/>
              <a:t>Once the game loads go into the logbook</a:t>
            </a:r>
          </a:p>
          <a:p>
            <a:pPr indent="-228600" lvl="0" marL="457200" rtl="0">
              <a:spcBef>
                <a:spcPts val="0"/>
              </a:spcBef>
              <a:buChar char="-"/>
            </a:pPr>
            <a:r>
              <a:rPr lang="en"/>
              <a:t>Click on the tasks, show the tasks there as not completed</a:t>
            </a:r>
          </a:p>
          <a:p>
            <a:pPr indent="-228600" lvl="0" marL="457200" rtl="0">
              <a:spcBef>
                <a:spcPts val="0"/>
              </a:spcBef>
              <a:buChar char="-"/>
            </a:pPr>
            <a:r>
              <a:rPr lang="en"/>
              <a:t>Click on the moleculog, show a molecule’s detail view</a:t>
            </a:r>
          </a:p>
          <a:p>
            <a:pPr indent="-228600" lvl="0" marL="457200" rtl="0">
              <a:spcBef>
                <a:spcPts val="0"/>
              </a:spcBef>
              <a:buChar char="-"/>
            </a:pPr>
            <a:r>
              <a:rPr lang="en"/>
              <a:t>Mention how this detail view can help students understand what that molecule is and how it looks, also mention that bond angles are included for the purposes of highlighting for the future</a:t>
            </a:r>
          </a:p>
          <a:p>
            <a:pPr indent="-228600" lvl="0" marL="457200" rtl="0">
              <a:spcBef>
                <a:spcPts val="0"/>
              </a:spcBef>
              <a:buChar char="-"/>
            </a:pPr>
            <a:r>
              <a:rPr lang="en"/>
              <a:t>Go through the level (hit all of the tutorial notifications?)</a:t>
            </a:r>
          </a:p>
          <a:p>
            <a:pPr indent="-228600" lvl="0" marL="457200" rtl="0">
              <a:spcBef>
                <a:spcPts val="0"/>
              </a:spcBef>
              <a:buChar char="-"/>
            </a:pPr>
            <a:r>
              <a:rPr lang="en"/>
              <a:t>Once the cluster of water molecules is visible, mention how our dynamic molecule system creates these</a:t>
            </a:r>
          </a:p>
          <a:p>
            <a:pPr indent="-228600" lvl="0" marL="457200" rtl="0">
              <a:spcBef>
                <a:spcPts val="0"/>
              </a:spcBef>
              <a:buChar char="-"/>
            </a:pPr>
            <a:r>
              <a:rPr lang="en"/>
              <a:t>Use cluster beam to collect water molecule (and complete the objective)</a:t>
            </a:r>
          </a:p>
          <a:p>
            <a:pPr indent="-228600" lvl="0" marL="457200" rtl="0">
              <a:spcBef>
                <a:spcPts val="0"/>
              </a:spcBef>
              <a:buChar char="-"/>
            </a:pPr>
            <a:r>
              <a:rPr lang="en"/>
              <a:t>Finish the tutorial level (first turn in the task!)</a:t>
            </a:r>
          </a:p>
          <a:p>
            <a:pPr lvl="0" rtl="0">
              <a:spcBef>
                <a:spcPts val="0"/>
              </a:spcBef>
              <a:buNone/>
            </a:pPr>
            <a:r>
              <a:t/>
            </a:r>
            <a:endParaRPr/>
          </a:p>
          <a:p>
            <a:pPr lvl="0" rtl="0">
              <a:spcBef>
                <a:spcPts val="0"/>
              </a:spcBef>
              <a:buNone/>
            </a:pPr>
            <a:r>
              <a:rPr lang="en"/>
              <a:t>Now switch to the website client</a:t>
            </a:r>
          </a:p>
          <a:p>
            <a:pPr indent="-228600" lvl="0" marL="457200" rtl="0">
              <a:spcBef>
                <a:spcPts val="0"/>
              </a:spcBef>
              <a:buChar char="-"/>
            </a:pPr>
            <a:r>
              <a:rPr lang="en"/>
              <a:t>Log in as the student, verify that the stats are there (Mention that for now simple stats are shown perhaps?)</a:t>
            </a:r>
          </a:p>
          <a:p>
            <a:pPr indent="-228600" lvl="0" marL="457200" rtl="0">
              <a:spcBef>
                <a:spcPts val="0"/>
              </a:spcBef>
              <a:buChar char="-"/>
            </a:pPr>
            <a:r>
              <a:rPr lang="en"/>
              <a:t>Mention that the backend database is MongoDB, and due to the document-centric structure of Mongo, we can insert any type of stat to the database, making it easy to expand upon</a:t>
            </a:r>
          </a:p>
          <a:p>
            <a:pPr indent="-228600" lvl="0" marL="457200" rtl="0">
              <a:spcBef>
                <a:spcPts val="0"/>
              </a:spcBef>
              <a:buChar char="-"/>
            </a:pPr>
            <a:r>
              <a:rPr lang="en"/>
              <a:t>Log out and log in as an instructor, pull up the student’s details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Pop</a:t>
            </a:r>
          </a:p>
          <a:p>
            <a:pPr lvl="0">
              <a:spcBef>
                <a:spcPts val="0"/>
              </a:spcBef>
              <a:buNone/>
            </a:pPr>
            <a:r>
              <a:t/>
            </a:r>
            <a:endParaRPr/>
          </a:p>
          <a:p>
            <a:pPr lvl="0">
              <a:spcBef>
                <a:spcPts val="0"/>
              </a:spcBef>
              <a:buNone/>
            </a:pPr>
            <a:r>
              <a:rPr lang="en"/>
              <a:t>SQLite database -&gt; also for offline mode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98" name="Shape 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Pop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1143300" y="685800"/>
            <a:ext cx="4572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Justin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Justin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rot="10800000">
            <a:off x="4226100" y="3911300"/>
            <a:ext cx="691800" cy="518100"/>
          </a:xfrm>
          <a:prstGeom prst="triangle">
            <a:avLst>
              <a:gd fmla="val 50000" name="adj"/>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25" y="0"/>
            <a:ext cx="9144000" cy="4165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2" name="Shape 12"/>
          <p:cNvSpPr txBox="1"/>
          <p:nvPr>
            <p:ph type="ctrTitle"/>
          </p:nvPr>
        </p:nvSpPr>
        <p:spPr>
          <a:xfrm>
            <a:off x="411175" y="859066"/>
            <a:ext cx="8282400" cy="2811900"/>
          </a:xfrm>
          <a:prstGeom prst="rect">
            <a:avLst/>
          </a:prstGeom>
        </p:spPr>
        <p:txBody>
          <a:bodyPr anchorCtr="0" anchor="b" bIns="91425" lIns="91425" rIns="91425" tIns="91425"/>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p:txBody>
      </p:sp>
      <p:sp>
        <p:nvSpPr>
          <p:cNvPr id="13" name="Shape 13"/>
          <p:cNvSpPr txBox="1"/>
          <p:nvPr>
            <p:ph idx="1" type="subTitle"/>
          </p:nvPr>
        </p:nvSpPr>
        <p:spPr>
          <a:xfrm>
            <a:off x="411175" y="4531000"/>
            <a:ext cx="8282400" cy="1680900"/>
          </a:xfrm>
          <a:prstGeom prst="rect">
            <a:avLst/>
          </a:prstGeom>
        </p:spPr>
        <p:txBody>
          <a:bodyPr anchorCtr="0" anchor="ctr" bIns="91425" lIns="91425" rIns="91425" tIns="91425"/>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p:txBody>
      </p:sp>
      <p:sp>
        <p:nvSpPr>
          <p:cNvPr id="14" name="Shape 14"/>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cxnSp>
        <p:nvCxnSpPr>
          <p:cNvPr id="52" name="Shape 52"/>
          <p:cNvCxnSpPr/>
          <p:nvPr/>
        </p:nvCxnSpPr>
        <p:spPr>
          <a:xfrm>
            <a:off x="413275" y="3984366"/>
            <a:ext cx="910500" cy="0"/>
          </a:xfrm>
          <a:prstGeom prst="straightConnector1">
            <a:avLst/>
          </a:prstGeom>
          <a:noFill/>
          <a:ln cap="flat" cmpd="sng" w="28575">
            <a:solidFill>
              <a:schemeClr val="dk1"/>
            </a:solidFill>
            <a:prstDash val="lgDash"/>
            <a:round/>
            <a:headEnd len="med" w="med" type="none"/>
            <a:tailEnd len="med" w="med" type="none"/>
          </a:ln>
        </p:spPr>
      </p:cxnSp>
      <p:sp>
        <p:nvSpPr>
          <p:cNvPr id="53" name="Shape 53"/>
          <p:cNvSpPr txBox="1"/>
          <p:nvPr>
            <p:ph type="title"/>
          </p:nvPr>
        </p:nvSpPr>
        <p:spPr>
          <a:xfrm>
            <a:off x="311700" y="1474833"/>
            <a:ext cx="8520600" cy="2618100"/>
          </a:xfrm>
          <a:prstGeom prst="rect">
            <a:avLst/>
          </a:prstGeom>
        </p:spPr>
        <p:txBody>
          <a:bodyPr anchorCtr="0" anchor="b" bIns="91425" lIns="91425" rIns="91425" tIns="91425"/>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p:txBody>
      </p:sp>
      <p:sp>
        <p:nvSpPr>
          <p:cNvPr id="54" name="Shape 54"/>
          <p:cNvSpPr txBox="1"/>
          <p:nvPr>
            <p:ph idx="1" type="body"/>
          </p:nvPr>
        </p:nvSpPr>
        <p:spPr>
          <a:xfrm>
            <a:off x="311700" y="4202966"/>
            <a:ext cx="8520600" cy="17343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55" name="Shape 55"/>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a:off x="0" y="2089800"/>
            <a:ext cx="9144000" cy="26784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7" name="Shape 17"/>
          <p:cNvSpPr txBox="1"/>
          <p:nvPr>
            <p:ph type="title"/>
          </p:nvPr>
        </p:nvSpPr>
        <p:spPr>
          <a:xfrm>
            <a:off x="430800" y="2519600"/>
            <a:ext cx="8282400" cy="2022000"/>
          </a:xfrm>
          <a:prstGeom prst="rect">
            <a:avLst/>
          </a:prstGeom>
        </p:spPr>
        <p:txBody>
          <a:bodyPr anchorCtr="0" anchor="ctr" bIns="91425" lIns="91425" rIns="91425" tIns="91425"/>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p:txBody>
      </p:sp>
      <p:sp>
        <p:nvSpPr>
          <p:cNvPr id="18" name="Shape 18"/>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cxnSp>
        <p:nvCxnSpPr>
          <p:cNvPr id="20" name="Shape 20"/>
          <p:cNvCxnSpPr/>
          <p:nvPr/>
        </p:nvCxnSpPr>
        <p:spPr>
          <a:xfrm>
            <a:off x="429200" y="1700769"/>
            <a:ext cx="614100" cy="0"/>
          </a:xfrm>
          <a:prstGeom prst="straightConnector1">
            <a:avLst/>
          </a:prstGeom>
          <a:noFill/>
          <a:ln cap="flat" cmpd="sng" w="19050">
            <a:solidFill>
              <a:schemeClr val="dk2"/>
            </a:solidFill>
            <a:prstDash val="lgDash"/>
            <a:round/>
            <a:headEnd len="med" w="med" type="none"/>
            <a:tailEnd len="med" w="med" type="none"/>
          </a:ln>
        </p:spPr>
      </p:cxnSp>
      <p:sp>
        <p:nvSpPr>
          <p:cNvPr id="21" name="Shape 21"/>
          <p:cNvSpPr txBox="1"/>
          <p:nvPr>
            <p:ph type="title"/>
          </p:nvPr>
        </p:nvSpPr>
        <p:spPr>
          <a:xfrm>
            <a:off x="311700" y="496666"/>
            <a:ext cx="8520600" cy="9780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958433"/>
            <a:ext cx="8520600" cy="41331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4" name="Shape 24"/>
        <p:cNvGrpSpPr/>
        <p:nvPr/>
      </p:nvGrpSpPr>
      <p:grpSpPr>
        <a:xfrm>
          <a:off x="0" y="0"/>
          <a:ext cx="0" cy="0"/>
          <a:chOff x="0" y="0"/>
          <a:chExt cx="0" cy="0"/>
        </a:xfrm>
      </p:grpSpPr>
      <p:cxnSp>
        <p:nvCxnSpPr>
          <p:cNvPr id="25" name="Shape 25"/>
          <p:cNvCxnSpPr/>
          <p:nvPr/>
        </p:nvCxnSpPr>
        <p:spPr>
          <a:xfrm>
            <a:off x="429200" y="1700769"/>
            <a:ext cx="614100" cy="0"/>
          </a:xfrm>
          <a:prstGeom prst="straightConnector1">
            <a:avLst/>
          </a:prstGeom>
          <a:noFill/>
          <a:ln cap="flat" cmpd="sng" w="19050">
            <a:solidFill>
              <a:schemeClr val="dk2"/>
            </a:solidFill>
            <a:prstDash val="lgDash"/>
            <a:round/>
            <a:headEnd len="med" w="med" type="none"/>
            <a:tailEnd len="med" w="med" type="none"/>
          </a:ln>
        </p:spPr>
      </p:cxnSp>
      <p:sp>
        <p:nvSpPr>
          <p:cNvPr id="26" name="Shape 26"/>
          <p:cNvSpPr txBox="1"/>
          <p:nvPr>
            <p:ph type="title"/>
          </p:nvPr>
        </p:nvSpPr>
        <p:spPr>
          <a:xfrm>
            <a:off x="311700" y="496666"/>
            <a:ext cx="8520600" cy="9780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958433"/>
            <a:ext cx="3999900" cy="41331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958433"/>
            <a:ext cx="3999900" cy="41331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496666"/>
            <a:ext cx="8520600" cy="9780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cxnSp>
        <p:nvCxnSpPr>
          <p:cNvPr id="34" name="Shape 34"/>
          <p:cNvCxnSpPr/>
          <p:nvPr/>
        </p:nvCxnSpPr>
        <p:spPr>
          <a:xfrm>
            <a:off x="418675" y="1943716"/>
            <a:ext cx="614100" cy="0"/>
          </a:xfrm>
          <a:prstGeom prst="straightConnector1">
            <a:avLst/>
          </a:prstGeom>
          <a:noFill/>
          <a:ln cap="flat" cmpd="sng" w="19050">
            <a:solidFill>
              <a:schemeClr val="dk2"/>
            </a:solidFill>
            <a:prstDash val="lgDash"/>
            <a:round/>
            <a:headEnd len="med" w="med" type="none"/>
            <a:tailEnd len="med" w="med" type="none"/>
          </a:ln>
        </p:spPr>
      </p:cxnSp>
      <p:sp>
        <p:nvSpPr>
          <p:cNvPr id="35" name="Shape 35"/>
          <p:cNvSpPr txBox="1"/>
          <p:nvPr>
            <p:ph type="title"/>
          </p:nvPr>
        </p:nvSpPr>
        <p:spPr>
          <a:xfrm>
            <a:off x="311700" y="842400"/>
            <a:ext cx="2808000" cy="1007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6" name="Shape 36"/>
          <p:cNvSpPr txBox="1"/>
          <p:nvPr>
            <p:ph idx="1" type="body"/>
          </p:nvPr>
        </p:nvSpPr>
        <p:spPr>
          <a:xfrm>
            <a:off x="311700" y="2157605"/>
            <a:ext cx="2808000" cy="39345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7" name="Shape 37"/>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lt2"/>
        </a:solidFill>
      </p:bgPr>
    </p:bg>
    <p:spTree>
      <p:nvGrpSpPr>
        <p:cNvPr id="38" name="Shape 38"/>
        <p:cNvGrpSpPr/>
        <p:nvPr/>
      </p:nvGrpSpPr>
      <p:grpSpPr>
        <a:xfrm>
          <a:off x="0" y="0"/>
          <a:ext cx="0" cy="0"/>
          <a:chOff x="0" y="0"/>
          <a:chExt cx="0" cy="0"/>
        </a:xfrm>
      </p:grpSpPr>
      <p:sp>
        <p:nvSpPr>
          <p:cNvPr id="39" name="Shape 39"/>
          <p:cNvSpPr txBox="1"/>
          <p:nvPr>
            <p:ph type="title"/>
          </p:nvPr>
        </p:nvSpPr>
        <p:spPr>
          <a:xfrm>
            <a:off x="490250" y="705200"/>
            <a:ext cx="5678100" cy="5447700"/>
          </a:xfrm>
          <a:prstGeom prst="rect">
            <a:avLst/>
          </a:prstGeom>
        </p:spPr>
        <p:txBody>
          <a:bodyPr anchorCtr="0" anchor="ctr" bIns="91425" lIns="91425" rIns="91425" tIns="91425"/>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p:txBody>
      </p:sp>
      <p:sp>
        <p:nvSpPr>
          <p:cNvPr id="40" name="Shape 40"/>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bg>
      <p:bgPr>
        <a:solidFill>
          <a:schemeClr val="dk1"/>
        </a:solidFill>
      </p:bgPr>
    </p:bg>
    <p:spTree>
      <p:nvGrpSpPr>
        <p:cNvPr id="41" name="Shape 41"/>
        <p:cNvGrpSpPr/>
        <p:nvPr/>
      </p:nvGrpSpPr>
      <p:grpSpPr>
        <a:xfrm>
          <a:off x="0" y="0"/>
          <a:ext cx="0" cy="0"/>
          <a:chOff x="0" y="0"/>
          <a:chExt cx="0" cy="0"/>
        </a:xfrm>
      </p:grpSpPr>
      <p:sp>
        <p:nvSpPr>
          <p:cNvPr id="42" name="Shape 42"/>
          <p:cNvSpPr/>
          <p:nvPr/>
        </p:nvSpPr>
        <p:spPr>
          <a:xfrm>
            <a:off x="4572000" y="233"/>
            <a:ext cx="4572000" cy="68580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5994000"/>
            <a:ext cx="577200" cy="0"/>
          </a:xfrm>
          <a:prstGeom prst="straightConnector1">
            <a:avLst/>
          </a:prstGeom>
          <a:noFill/>
          <a:ln cap="flat" cmpd="sng" w="19050">
            <a:solidFill>
              <a:schemeClr val="dk1"/>
            </a:solidFill>
            <a:prstDash val="lgDash"/>
            <a:round/>
            <a:headEnd len="med" w="med" type="none"/>
            <a:tailEnd len="med" w="med" type="none"/>
          </a:ln>
        </p:spPr>
      </p:cxnSp>
      <p:sp>
        <p:nvSpPr>
          <p:cNvPr id="44" name="Shape 44"/>
          <p:cNvSpPr txBox="1"/>
          <p:nvPr>
            <p:ph type="title"/>
          </p:nvPr>
        </p:nvSpPr>
        <p:spPr>
          <a:xfrm>
            <a:off x="265500" y="1438333"/>
            <a:ext cx="4045200" cy="2385600"/>
          </a:xfrm>
          <a:prstGeom prst="rect">
            <a:avLst/>
          </a:prstGeom>
        </p:spPr>
        <p:txBody>
          <a:bodyPr anchorCtr="0" anchor="b" bIns="91425" lIns="91425" rIns="91425" tIns="91425"/>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p:txBody>
      </p:sp>
      <p:sp>
        <p:nvSpPr>
          <p:cNvPr id="45" name="Shape 45"/>
          <p:cNvSpPr txBox="1"/>
          <p:nvPr>
            <p:ph idx="1" type="subTitle"/>
          </p:nvPr>
        </p:nvSpPr>
        <p:spPr>
          <a:xfrm>
            <a:off x="265500" y="3895201"/>
            <a:ext cx="4045200" cy="1794000"/>
          </a:xfrm>
          <a:prstGeom prst="rect">
            <a:avLst/>
          </a:prstGeom>
        </p:spPr>
        <p:txBody>
          <a:bodyPr anchorCtr="0" anchor="t" bIns="91425" lIns="91425" rIns="91425" tIns="91425"/>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p:txBody>
      </p:sp>
      <p:sp>
        <p:nvSpPr>
          <p:cNvPr id="46" name="Shape 46"/>
          <p:cNvSpPr txBox="1"/>
          <p:nvPr>
            <p:ph idx="2" type="body"/>
          </p:nvPr>
        </p:nvSpPr>
        <p:spPr>
          <a:xfrm>
            <a:off x="4939500" y="965600"/>
            <a:ext cx="3837000" cy="49269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7" name="Shape 47"/>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1700" y="5640766"/>
            <a:ext cx="5998800" cy="806700"/>
          </a:xfrm>
          <a:prstGeom prst="rect">
            <a:avLst/>
          </a:prstGeom>
        </p:spPr>
        <p:txBody>
          <a:bodyPr anchorCtr="0" anchor="ctr" bIns="91425" lIns="91425" rIns="91425" tIns="91425"/>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p:txBody>
      </p:sp>
      <p:sp>
        <p:nvSpPr>
          <p:cNvPr id="50" name="Shape 50"/>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96666"/>
            <a:ext cx="8520600" cy="978000"/>
          </a:xfrm>
          <a:prstGeom prst="rect">
            <a:avLst/>
          </a:prstGeom>
          <a:noFill/>
          <a:ln>
            <a:noFill/>
          </a:ln>
        </p:spPr>
        <p:txBody>
          <a:bodyPr anchorCtr="0" anchor="b" bIns="91425" lIns="91425" rIns="91425" tIns="91425"/>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p:txBody>
      </p:sp>
      <p:sp>
        <p:nvSpPr>
          <p:cNvPr id="7" name="Shape 7"/>
          <p:cNvSpPr txBox="1"/>
          <p:nvPr>
            <p:ph idx="1" type="body"/>
          </p:nvPr>
        </p:nvSpPr>
        <p:spPr>
          <a:xfrm>
            <a:off x="311700" y="1958433"/>
            <a:ext cx="8520600" cy="41331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7" y="6217622"/>
            <a:ext cx="548700" cy="5247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0.png"/><Relationship Id="rId4"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411175" y="859066"/>
            <a:ext cx="8282400" cy="2811900"/>
          </a:xfrm>
          <a:prstGeom prst="rect">
            <a:avLst/>
          </a:prstGeom>
        </p:spPr>
        <p:txBody>
          <a:bodyPr anchorCtr="0" anchor="b" bIns="91425" lIns="91425" rIns="91425" tIns="91425">
            <a:noAutofit/>
          </a:bodyPr>
          <a:lstStyle/>
          <a:p>
            <a:pPr lvl="0">
              <a:spcBef>
                <a:spcPts val="0"/>
              </a:spcBef>
              <a:buNone/>
            </a:pPr>
            <a:r>
              <a:rPr lang="en"/>
              <a:t>Molecular Mission</a:t>
            </a:r>
          </a:p>
        </p:txBody>
      </p:sp>
      <p:sp>
        <p:nvSpPr>
          <p:cNvPr id="63" name="Shape 63"/>
          <p:cNvSpPr txBox="1"/>
          <p:nvPr>
            <p:ph idx="1" type="subTitle"/>
          </p:nvPr>
        </p:nvSpPr>
        <p:spPr>
          <a:xfrm>
            <a:off x="411175" y="4531000"/>
            <a:ext cx="8282400" cy="1680900"/>
          </a:xfrm>
          <a:prstGeom prst="rect">
            <a:avLst/>
          </a:prstGeom>
        </p:spPr>
        <p:txBody>
          <a:bodyPr anchorCtr="0" anchor="ctr" bIns="91425" lIns="91425" rIns="91425" tIns="91425">
            <a:noAutofit/>
          </a:bodyPr>
          <a:lstStyle/>
          <a:p>
            <a:pPr lvl="0">
              <a:spcBef>
                <a:spcPts val="0"/>
              </a:spcBef>
              <a:buNone/>
            </a:pPr>
            <a:r>
              <a:rPr lang="en"/>
              <a:t>The RIsoTopes</a:t>
            </a: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Future Work</a:t>
            </a:r>
          </a:p>
        </p:txBody>
      </p:sp>
      <p:sp>
        <p:nvSpPr>
          <p:cNvPr id="119" name="Shape 119"/>
          <p:cNvSpPr txBox="1"/>
          <p:nvPr>
            <p:ph idx="1" type="body"/>
          </p:nvPr>
        </p:nvSpPr>
        <p:spPr>
          <a:xfrm>
            <a:off x="311700" y="1958433"/>
            <a:ext cx="8520600" cy="4133100"/>
          </a:xfrm>
          <a:prstGeom prst="rect">
            <a:avLst/>
          </a:prstGeom>
        </p:spPr>
        <p:txBody>
          <a:bodyPr anchorCtr="0" anchor="t" bIns="91425" lIns="91425" rIns="91425" tIns="91425">
            <a:noAutofit/>
          </a:bodyPr>
          <a:lstStyle/>
          <a:p>
            <a:pPr indent="-228600" lvl="0" marL="457200" rtl="0">
              <a:spcBef>
                <a:spcPts val="0"/>
              </a:spcBef>
            </a:pPr>
            <a:r>
              <a:rPr lang="en"/>
              <a:t>Game</a:t>
            </a:r>
          </a:p>
          <a:p>
            <a:pPr indent="-228600" lvl="1" marL="914400" rtl="0">
              <a:spcBef>
                <a:spcPts val="0"/>
              </a:spcBef>
            </a:pPr>
            <a:r>
              <a:rPr lang="en"/>
              <a:t>Flesh out and finalize story</a:t>
            </a:r>
          </a:p>
          <a:p>
            <a:pPr indent="-228600" lvl="1" marL="914400" rtl="0">
              <a:spcBef>
                <a:spcPts val="0"/>
              </a:spcBef>
            </a:pPr>
            <a:r>
              <a:rPr lang="en"/>
              <a:t>More levels</a:t>
            </a:r>
          </a:p>
          <a:p>
            <a:pPr indent="-228600" lvl="1" marL="914400" rtl="0">
              <a:spcBef>
                <a:spcPts val="0"/>
              </a:spcBef>
            </a:pPr>
            <a:r>
              <a:rPr lang="en"/>
              <a:t>More types of tasks</a:t>
            </a:r>
          </a:p>
          <a:p>
            <a:pPr indent="-228600" lvl="1" marL="914400" rtl="0">
              <a:spcBef>
                <a:spcPts val="0"/>
              </a:spcBef>
            </a:pPr>
            <a:r>
              <a:rPr lang="en"/>
              <a:t>Additional molecules</a:t>
            </a:r>
          </a:p>
          <a:p>
            <a:pPr indent="-228600" lvl="1" marL="914400" rtl="0">
              <a:spcBef>
                <a:spcPts val="0"/>
              </a:spcBef>
            </a:pPr>
            <a:r>
              <a:rPr lang="en"/>
              <a:t>New gameplay elements</a:t>
            </a:r>
          </a:p>
          <a:p>
            <a:pPr indent="-228600" lvl="0" marL="457200" rtl="0">
              <a:spcBef>
                <a:spcPts val="0"/>
              </a:spcBef>
            </a:pPr>
            <a:r>
              <a:rPr lang="en"/>
              <a:t>Server</a:t>
            </a:r>
          </a:p>
          <a:p>
            <a:pPr indent="-228600" lvl="1" marL="914400" rtl="0">
              <a:spcBef>
                <a:spcPts val="0"/>
              </a:spcBef>
            </a:pPr>
            <a:r>
              <a:rPr lang="en"/>
              <a:t>Improve upon Stats API</a:t>
            </a:r>
          </a:p>
          <a:p>
            <a:pPr indent="-228600" lvl="1" marL="914400" rtl="0">
              <a:spcBef>
                <a:spcPts val="0"/>
              </a:spcBef>
            </a:pPr>
            <a:r>
              <a:rPr lang="en"/>
              <a:t>Determine more stats to track from the game</a:t>
            </a:r>
          </a:p>
          <a:p>
            <a:pPr indent="-228600" lvl="1" marL="914400" rtl="0">
              <a:spcBef>
                <a:spcPts val="0"/>
              </a:spcBef>
            </a:pPr>
            <a:r>
              <a:rPr lang="en"/>
              <a:t>Implement student leaderboard </a:t>
            </a: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430800" y="2519600"/>
            <a:ext cx="8282400" cy="2022000"/>
          </a:xfrm>
          <a:prstGeom prst="rect">
            <a:avLst/>
          </a:prstGeom>
        </p:spPr>
        <p:txBody>
          <a:bodyPr anchorCtr="0" anchor="ctr" bIns="91425" lIns="91425" rIns="91425" tIns="91425">
            <a:noAutofit/>
          </a:bodyPr>
          <a:lstStyle/>
          <a:p>
            <a:pPr lvl="0">
              <a:spcBef>
                <a:spcPts val="0"/>
              </a:spcBef>
              <a:buNone/>
            </a:pPr>
            <a:r>
              <a:rPr lang="en"/>
              <a:t>Questions?</a:t>
            </a: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Problem Context</a:t>
            </a:r>
          </a:p>
        </p:txBody>
      </p:sp>
      <p:sp>
        <p:nvSpPr>
          <p:cNvPr id="69" name="Shape 69"/>
          <p:cNvSpPr txBox="1"/>
          <p:nvPr>
            <p:ph idx="1" type="body"/>
          </p:nvPr>
        </p:nvSpPr>
        <p:spPr>
          <a:xfrm>
            <a:off x="311700" y="1958433"/>
            <a:ext cx="8520600" cy="4133100"/>
          </a:xfrm>
          <a:prstGeom prst="rect">
            <a:avLst/>
          </a:prstGeom>
        </p:spPr>
        <p:txBody>
          <a:bodyPr anchorCtr="0" anchor="t" bIns="91425" lIns="91425" rIns="91425" tIns="91425">
            <a:noAutofit/>
          </a:bodyPr>
          <a:lstStyle/>
          <a:p>
            <a:pPr lvl="0">
              <a:lnSpc>
                <a:spcPct val="100000"/>
              </a:lnSpc>
              <a:spcBef>
                <a:spcPts val="0"/>
              </a:spcBef>
              <a:spcAft>
                <a:spcPts val="0"/>
              </a:spcAft>
              <a:buNone/>
            </a:pPr>
            <a:r>
              <a:rPr lang="en">
                <a:solidFill>
                  <a:srgbClr val="434343"/>
                </a:solidFill>
              </a:rPr>
              <a:t>Students learning chemistry have a hard time visualizing molecules and therefore have a hard time understanding how they behave and interact with each other.</a:t>
            </a:r>
          </a:p>
        </p:txBody>
      </p:sp>
      <p:pic>
        <p:nvPicPr>
          <p:cNvPr id="70" name="Shape 70"/>
          <p:cNvPicPr preferRelativeResize="0"/>
          <p:nvPr/>
        </p:nvPicPr>
        <p:blipFill>
          <a:blip r:embed="rId3">
            <a:alphaModFix/>
          </a:blip>
          <a:stretch>
            <a:fillRect/>
          </a:stretch>
        </p:blipFill>
        <p:spPr>
          <a:xfrm>
            <a:off x="496450" y="3200150"/>
            <a:ext cx="2514600" cy="2609850"/>
          </a:xfrm>
          <a:prstGeom prst="rect">
            <a:avLst/>
          </a:prstGeom>
          <a:noFill/>
          <a:ln>
            <a:noFill/>
          </a:ln>
        </p:spPr>
      </p:pic>
      <p:pic>
        <p:nvPicPr>
          <p:cNvPr id="71" name="Shape 71"/>
          <p:cNvPicPr preferRelativeResize="0"/>
          <p:nvPr/>
        </p:nvPicPr>
        <p:blipFill>
          <a:blip r:embed="rId4">
            <a:alphaModFix/>
          </a:blip>
          <a:stretch>
            <a:fillRect/>
          </a:stretch>
        </p:blipFill>
        <p:spPr>
          <a:xfrm>
            <a:off x="4663850" y="2961811"/>
            <a:ext cx="3283549" cy="3086526"/>
          </a:xfrm>
          <a:prstGeom prst="rect">
            <a:avLst/>
          </a:prstGeom>
          <a:noFill/>
          <a:ln>
            <a:noFill/>
          </a:ln>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Problems &amp; Solutions</a:t>
            </a:r>
          </a:p>
        </p:txBody>
      </p:sp>
      <p:sp>
        <p:nvSpPr>
          <p:cNvPr id="77" name="Shape 77"/>
          <p:cNvSpPr txBox="1"/>
          <p:nvPr>
            <p:ph idx="1" type="body"/>
          </p:nvPr>
        </p:nvSpPr>
        <p:spPr>
          <a:xfrm>
            <a:off x="311700" y="1958425"/>
            <a:ext cx="4876500" cy="4133100"/>
          </a:xfrm>
          <a:prstGeom prst="rect">
            <a:avLst/>
          </a:prstGeom>
        </p:spPr>
        <p:txBody>
          <a:bodyPr anchorCtr="0" anchor="t" bIns="91425" lIns="91425" rIns="91425" tIns="91425">
            <a:noAutofit/>
          </a:bodyPr>
          <a:lstStyle/>
          <a:p>
            <a:pPr lvl="0">
              <a:spcBef>
                <a:spcPts val="0"/>
              </a:spcBef>
              <a:buNone/>
            </a:pPr>
            <a:r>
              <a:rPr lang="en">
                <a:solidFill>
                  <a:srgbClr val="000000"/>
                </a:solidFill>
              </a:rPr>
              <a:t>High Level Solution:</a:t>
            </a:r>
          </a:p>
          <a:p>
            <a:pPr lvl="0">
              <a:spcBef>
                <a:spcPts val="0"/>
              </a:spcBef>
              <a:buNone/>
            </a:pPr>
            <a:r>
              <a:rPr lang="en">
                <a:solidFill>
                  <a:srgbClr val="000000"/>
                </a:solidFill>
              </a:rPr>
              <a:t>Create a 3D game which enables chemistry students to ‘see’ molecules in a 3D space.</a:t>
            </a:r>
          </a:p>
          <a:p>
            <a:pPr lvl="0">
              <a:spcBef>
                <a:spcPts val="0"/>
              </a:spcBef>
              <a:buNone/>
            </a:pPr>
            <a:r>
              <a:rPr lang="en">
                <a:solidFill>
                  <a:srgbClr val="000000"/>
                </a:solidFill>
              </a:rPr>
              <a:t>Create a Web Client that enables instructors to keep track of their student’s stats while playing the game and use this data to see if it helps improve a student’s understanding.</a:t>
            </a:r>
          </a:p>
        </p:txBody>
      </p:sp>
      <p:pic>
        <p:nvPicPr>
          <p:cNvPr id="78" name="Shape 78"/>
          <p:cNvPicPr preferRelativeResize="0"/>
          <p:nvPr/>
        </p:nvPicPr>
        <p:blipFill>
          <a:blip r:embed="rId3">
            <a:alphaModFix/>
          </a:blip>
          <a:stretch>
            <a:fillRect/>
          </a:stretch>
        </p:blipFill>
        <p:spPr>
          <a:xfrm>
            <a:off x="5413949" y="1644750"/>
            <a:ext cx="3418350" cy="4760449"/>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System Architecture</a:t>
            </a:r>
          </a:p>
        </p:txBody>
      </p:sp>
      <p:pic>
        <p:nvPicPr>
          <p:cNvPr id="84" name="Shape 84"/>
          <p:cNvPicPr preferRelativeResize="0"/>
          <p:nvPr/>
        </p:nvPicPr>
        <p:blipFill>
          <a:blip r:embed="rId3">
            <a:alphaModFix/>
          </a:blip>
          <a:stretch>
            <a:fillRect/>
          </a:stretch>
        </p:blipFill>
        <p:spPr>
          <a:xfrm>
            <a:off x="540175" y="1926200"/>
            <a:ext cx="8063649" cy="4572474"/>
          </a:xfrm>
          <a:prstGeom prst="rect">
            <a:avLst/>
          </a:prstGeom>
          <a:noFill/>
          <a:ln>
            <a:noFill/>
          </a:ln>
        </p:spPr>
      </p:pic>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430800" y="2519600"/>
            <a:ext cx="8282400" cy="2022000"/>
          </a:xfrm>
          <a:prstGeom prst="rect">
            <a:avLst/>
          </a:prstGeom>
        </p:spPr>
        <p:txBody>
          <a:bodyPr anchorCtr="0" anchor="ctr" bIns="91425" lIns="91425" rIns="91425" tIns="91425">
            <a:noAutofit/>
          </a:bodyPr>
          <a:lstStyle/>
          <a:p>
            <a:pPr lvl="0">
              <a:spcBef>
                <a:spcPts val="0"/>
              </a:spcBef>
              <a:buNone/>
            </a:pPr>
            <a:r>
              <a:rPr lang="en"/>
              <a:t>Demo</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Project Tradeoffs</a:t>
            </a:r>
          </a:p>
        </p:txBody>
      </p:sp>
      <p:sp>
        <p:nvSpPr>
          <p:cNvPr id="95" name="Shape 95"/>
          <p:cNvSpPr txBox="1"/>
          <p:nvPr>
            <p:ph idx="1" type="body"/>
          </p:nvPr>
        </p:nvSpPr>
        <p:spPr>
          <a:xfrm>
            <a:off x="311700" y="1958433"/>
            <a:ext cx="8520600" cy="4133100"/>
          </a:xfrm>
          <a:prstGeom prst="rect">
            <a:avLst/>
          </a:prstGeom>
        </p:spPr>
        <p:txBody>
          <a:bodyPr anchorCtr="0" anchor="t" bIns="91425" lIns="91425" rIns="91425" tIns="91425">
            <a:noAutofit/>
          </a:bodyPr>
          <a:lstStyle/>
          <a:p>
            <a:pPr indent="-228600" lvl="0" marL="457200" rtl="0">
              <a:spcBef>
                <a:spcPts val="0"/>
              </a:spcBef>
            </a:pPr>
            <a:r>
              <a:rPr lang="en"/>
              <a:t>Design Tradeoffs</a:t>
            </a:r>
          </a:p>
          <a:p>
            <a:pPr indent="-228600" lvl="1" marL="914400" rtl="0">
              <a:spcBef>
                <a:spcPts val="0"/>
              </a:spcBef>
            </a:pPr>
            <a:r>
              <a:rPr lang="en"/>
              <a:t>Realism vs. Playability</a:t>
            </a:r>
          </a:p>
          <a:p>
            <a:pPr indent="-228600" lvl="1" marL="914400" rtl="0">
              <a:spcBef>
                <a:spcPts val="0"/>
              </a:spcBef>
            </a:pPr>
            <a:r>
              <a:rPr lang="en"/>
              <a:t>Final location of the game executable</a:t>
            </a:r>
          </a:p>
          <a:p>
            <a:pPr indent="-228600" lvl="1" marL="914400" rtl="0">
              <a:spcBef>
                <a:spcPts val="0"/>
              </a:spcBef>
            </a:pPr>
            <a:r>
              <a:rPr lang="en"/>
              <a:t>Handling and saving game data</a:t>
            </a:r>
          </a:p>
          <a:p>
            <a:pPr indent="-228600" lvl="0" marL="457200" rtl="0">
              <a:spcBef>
                <a:spcPts val="0"/>
              </a:spcBef>
            </a:pPr>
            <a:r>
              <a:rPr lang="en"/>
              <a:t>Implementation Tradeoffs</a:t>
            </a:r>
          </a:p>
          <a:p>
            <a:pPr indent="-228600" lvl="1" marL="914400" rtl="0">
              <a:spcBef>
                <a:spcPts val="0"/>
              </a:spcBef>
            </a:pPr>
            <a:r>
              <a:rPr lang="en"/>
              <a:t>Server Database Options</a:t>
            </a:r>
          </a:p>
          <a:p>
            <a:pPr indent="-228600" lvl="1" marL="914400" rtl="0">
              <a:spcBef>
                <a:spcPts val="0"/>
              </a:spcBef>
            </a:pPr>
            <a:r>
              <a:rPr lang="en"/>
              <a:t>Deployment Options</a:t>
            </a:r>
          </a:p>
          <a:p>
            <a:pPr indent="-228600" lvl="1" marL="914400">
              <a:spcBef>
                <a:spcPts val="0"/>
              </a:spcBef>
            </a:pPr>
            <a:r>
              <a:rPr lang="en"/>
              <a:t>Generating Molecule Models</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Project Handoff &amp; Documentation</a:t>
            </a:r>
          </a:p>
        </p:txBody>
      </p:sp>
      <p:sp>
        <p:nvSpPr>
          <p:cNvPr id="101" name="Shape 101"/>
          <p:cNvSpPr txBox="1"/>
          <p:nvPr>
            <p:ph idx="1" type="body"/>
          </p:nvPr>
        </p:nvSpPr>
        <p:spPr>
          <a:xfrm>
            <a:off x="311700" y="1958433"/>
            <a:ext cx="8520600" cy="4133100"/>
          </a:xfrm>
          <a:prstGeom prst="rect">
            <a:avLst/>
          </a:prstGeom>
        </p:spPr>
        <p:txBody>
          <a:bodyPr anchorCtr="0" anchor="t" bIns="91425" lIns="91425" rIns="91425" tIns="91425">
            <a:noAutofit/>
          </a:bodyPr>
          <a:lstStyle/>
          <a:p>
            <a:pPr indent="-228600" lvl="0" marL="457200" rtl="0">
              <a:spcBef>
                <a:spcPts val="0"/>
              </a:spcBef>
            </a:pPr>
            <a:r>
              <a:rPr lang="en"/>
              <a:t>Another senior project team</a:t>
            </a:r>
          </a:p>
          <a:p>
            <a:pPr indent="-228600" lvl="0" marL="457200" rtl="0">
              <a:spcBef>
                <a:spcPts val="0"/>
              </a:spcBef>
            </a:pPr>
            <a:r>
              <a:rPr lang="en"/>
              <a:t>Documentation</a:t>
            </a:r>
          </a:p>
          <a:p>
            <a:pPr indent="-228600" lvl="1" marL="914400" rtl="0">
              <a:spcBef>
                <a:spcPts val="0"/>
              </a:spcBef>
            </a:pPr>
            <a:r>
              <a:rPr lang="en"/>
              <a:t>Game Design Document</a:t>
            </a:r>
          </a:p>
          <a:p>
            <a:pPr indent="-228600" lvl="1" marL="914400" rtl="0">
              <a:spcBef>
                <a:spcPts val="0"/>
              </a:spcBef>
            </a:pPr>
            <a:r>
              <a:rPr lang="en"/>
              <a:t>Features Document</a:t>
            </a:r>
          </a:p>
          <a:p>
            <a:pPr indent="-228600" lvl="1" marL="914400" rtl="0">
              <a:spcBef>
                <a:spcPts val="0"/>
              </a:spcBef>
            </a:pPr>
            <a:r>
              <a:rPr lang="en"/>
              <a:t>Setup and Deployment Document</a:t>
            </a:r>
          </a:p>
          <a:p>
            <a:pPr indent="-228600" lvl="1" marL="914400">
              <a:spcBef>
                <a:spcPts val="0"/>
              </a:spcBef>
            </a:pPr>
            <a:r>
              <a:rPr lang="en"/>
              <a:t>Misc. Project Documentation</a:t>
            </a: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Project Challenges</a:t>
            </a:r>
          </a:p>
        </p:txBody>
      </p:sp>
      <p:sp>
        <p:nvSpPr>
          <p:cNvPr id="107" name="Shape 107"/>
          <p:cNvSpPr txBox="1"/>
          <p:nvPr>
            <p:ph idx="1" type="body"/>
          </p:nvPr>
        </p:nvSpPr>
        <p:spPr>
          <a:xfrm>
            <a:off x="311700" y="1958433"/>
            <a:ext cx="8520600" cy="4133100"/>
          </a:xfrm>
          <a:prstGeom prst="rect">
            <a:avLst/>
          </a:prstGeom>
        </p:spPr>
        <p:txBody>
          <a:bodyPr anchorCtr="0" anchor="t" bIns="91425" lIns="91425" rIns="91425" tIns="91425">
            <a:noAutofit/>
          </a:bodyPr>
          <a:lstStyle/>
          <a:p>
            <a:pPr indent="-228600" lvl="0" marL="457200" rtl="0">
              <a:spcBef>
                <a:spcPts val="0"/>
              </a:spcBef>
            </a:pPr>
            <a:r>
              <a:rPr lang="en"/>
              <a:t>Working with the Unity game engine</a:t>
            </a:r>
          </a:p>
          <a:p>
            <a:pPr indent="-228600" lvl="1" marL="914400" rtl="0">
              <a:spcBef>
                <a:spcPts val="0"/>
              </a:spcBef>
            </a:pPr>
            <a:r>
              <a:rPr lang="en"/>
              <a:t>Networking and the HTTP protocol through Unity</a:t>
            </a:r>
          </a:p>
          <a:p>
            <a:pPr indent="-228600" lvl="1" marL="914400" rtl="0">
              <a:spcBef>
                <a:spcPts val="0"/>
              </a:spcBef>
            </a:pPr>
            <a:r>
              <a:rPr lang="en"/>
              <a:t>Issues with our Version Control System</a:t>
            </a:r>
          </a:p>
          <a:p>
            <a:pPr indent="-228600" lvl="0" marL="457200" rtl="0">
              <a:spcBef>
                <a:spcPts val="0"/>
              </a:spcBef>
            </a:pPr>
            <a:r>
              <a:rPr lang="en"/>
              <a:t>Learning new technologies used on the server</a:t>
            </a:r>
          </a:p>
          <a:p>
            <a:pPr indent="-228600" lvl="0" marL="457200" rtl="0">
              <a:spcBef>
                <a:spcPts val="0"/>
              </a:spcBef>
            </a:pPr>
            <a:r>
              <a:rPr lang="en"/>
              <a:t>Unable to add a 3D/Graphic artist to the team</a:t>
            </a:r>
          </a:p>
          <a:p>
            <a:pPr indent="-228600" lvl="0" marL="457200" rtl="0">
              <a:spcBef>
                <a:spcPts val="0"/>
              </a:spcBef>
            </a:pPr>
            <a:r>
              <a:rPr lang="en"/>
              <a:t>Scheduling for team meetings</a:t>
            </a:r>
          </a:p>
          <a:p>
            <a:pPr lvl="0" rtl="0">
              <a:spcBef>
                <a:spcPts val="0"/>
              </a:spcBef>
              <a:buNone/>
            </a:pPr>
            <a:r>
              <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311700" y="496666"/>
            <a:ext cx="8520600" cy="978000"/>
          </a:xfrm>
          <a:prstGeom prst="rect">
            <a:avLst/>
          </a:prstGeom>
        </p:spPr>
        <p:txBody>
          <a:bodyPr anchorCtr="0" anchor="b" bIns="91425" lIns="91425" rIns="91425" tIns="91425">
            <a:noAutofit/>
          </a:bodyPr>
          <a:lstStyle/>
          <a:p>
            <a:pPr lvl="0">
              <a:spcBef>
                <a:spcPts val="0"/>
              </a:spcBef>
              <a:buNone/>
            </a:pPr>
            <a:r>
              <a:rPr lang="en"/>
              <a:t>Project Accomplishments</a:t>
            </a:r>
          </a:p>
        </p:txBody>
      </p:sp>
      <p:sp>
        <p:nvSpPr>
          <p:cNvPr id="113" name="Shape 113"/>
          <p:cNvSpPr txBox="1"/>
          <p:nvPr>
            <p:ph idx="1" type="body"/>
          </p:nvPr>
        </p:nvSpPr>
        <p:spPr>
          <a:xfrm>
            <a:off x="311700" y="1958433"/>
            <a:ext cx="8520600" cy="4133100"/>
          </a:xfrm>
          <a:prstGeom prst="rect">
            <a:avLst/>
          </a:prstGeom>
        </p:spPr>
        <p:txBody>
          <a:bodyPr anchorCtr="0" anchor="t" bIns="91425" lIns="91425" rIns="91425" tIns="91425">
            <a:noAutofit/>
          </a:bodyPr>
          <a:lstStyle/>
          <a:p>
            <a:pPr indent="-228600" lvl="0" marL="457200" rtl="0">
              <a:spcBef>
                <a:spcPts val="0"/>
              </a:spcBef>
            </a:pPr>
            <a:r>
              <a:rPr lang="en"/>
              <a:t>Unified team vision for the game</a:t>
            </a:r>
          </a:p>
          <a:p>
            <a:pPr indent="-228600" lvl="0" marL="457200" rtl="0">
              <a:spcBef>
                <a:spcPts val="0"/>
              </a:spcBef>
            </a:pPr>
            <a:r>
              <a:rPr lang="en"/>
              <a:t>Met major project milestones</a:t>
            </a:r>
          </a:p>
          <a:p>
            <a:pPr indent="-228600" lvl="1" marL="914400" rtl="0">
              <a:spcBef>
                <a:spcPts val="0"/>
              </a:spcBef>
            </a:pPr>
            <a:r>
              <a:rPr lang="en"/>
              <a:t>Added new molecules</a:t>
            </a:r>
          </a:p>
          <a:p>
            <a:pPr indent="-228600" lvl="1" marL="914400" rtl="0">
              <a:spcBef>
                <a:spcPts val="0"/>
              </a:spcBef>
            </a:pPr>
            <a:r>
              <a:rPr lang="en"/>
              <a:t>Added new game mechanics</a:t>
            </a:r>
          </a:p>
          <a:p>
            <a:pPr indent="-228600" lvl="1" marL="914400" rtl="0">
              <a:spcBef>
                <a:spcPts val="0"/>
              </a:spcBef>
            </a:pPr>
            <a:r>
              <a:rPr lang="en"/>
              <a:t>Completed game to server communication </a:t>
            </a:r>
          </a:p>
          <a:p>
            <a:pPr indent="-228600" lvl="0" marL="457200" rtl="0">
              <a:spcBef>
                <a:spcPts val="0"/>
              </a:spcBef>
            </a:pPr>
            <a:r>
              <a:rPr lang="en"/>
              <a:t>Deployment</a:t>
            </a: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